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49" r:id="rId1"/>
  </p:sldMasterIdLst>
  <p:sldIdLst>
    <p:sldId id="256" r:id="rId2"/>
    <p:sldId id="258" r:id="rId3"/>
    <p:sldId id="262" r:id="rId4"/>
    <p:sldId id="263" r:id="rId5"/>
    <p:sldId id="264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46546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4892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31975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2743818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313309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256711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80433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896268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58141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92098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06785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6243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98919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3691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48154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773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33934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7526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50" r:id="rId1"/>
    <p:sldLayoutId id="2147484451" r:id="rId2"/>
    <p:sldLayoutId id="2147484452" r:id="rId3"/>
    <p:sldLayoutId id="2147484453" r:id="rId4"/>
    <p:sldLayoutId id="2147484454" r:id="rId5"/>
    <p:sldLayoutId id="2147484455" r:id="rId6"/>
    <p:sldLayoutId id="2147484456" r:id="rId7"/>
    <p:sldLayoutId id="2147484457" r:id="rId8"/>
    <p:sldLayoutId id="2147484458" r:id="rId9"/>
    <p:sldLayoutId id="2147484459" r:id="rId10"/>
    <p:sldLayoutId id="2147484460" r:id="rId11"/>
    <p:sldLayoutId id="2147484461" r:id="rId12"/>
    <p:sldLayoutId id="2147484462" r:id="rId13"/>
    <p:sldLayoutId id="2147484463" r:id="rId14"/>
    <p:sldLayoutId id="2147484464" r:id="rId15"/>
    <p:sldLayoutId id="2147484465" r:id="rId16"/>
    <p:sldLayoutId id="214748446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4366" y="281852"/>
            <a:ext cx="7772400" cy="120293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МІНІСТЕРСТВО ОСВІТИ І НАУКИ УКРАЇНИ</a:t>
            </a: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uk-UA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ХЕРСОНСЬКИЙ ДЕРЖАВНИЙ УНІВЕРСИТЕТ</a:t>
            </a: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uk-UA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ФАКУЛЬТЕТ ЕКОНОМІКИ І МЕНЕДЖМЕНТУ</a:t>
            </a: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uk-UA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КАФЕДРА ЕКОНОМІКИ, МЕНЕДЖМЕНТУ І АДМІНІСТРУВАННЯ</a:t>
            </a:r>
            <a:endParaRPr lang="ru-RU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48238" y="2739965"/>
            <a:ext cx="6552728" cy="1078605"/>
          </a:xfrm>
        </p:spPr>
        <p:txBody>
          <a:bodyPr>
            <a:noAutofit/>
          </a:bodyPr>
          <a:lstStyle/>
          <a:p>
            <a:pPr algn="ctr"/>
            <a:r>
              <a:rPr lang="uk-UA" sz="3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«організація і нормування праці»</a:t>
            </a:r>
            <a:endParaRPr lang="ru-RU" sz="30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500166" y="2214554"/>
            <a:ext cx="6400800" cy="1638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500166" y="5013176"/>
            <a:ext cx="6304282" cy="17376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Галузь знань </a:t>
            </a:r>
            <a:r>
              <a:rPr kumimoji="0" lang="uk-UA" sz="2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07</a:t>
            </a:r>
            <a:r>
              <a:rPr kumimoji="0" lang="uk-UA" sz="22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Управління та адміністрування</a:t>
            </a: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uk-UA" sz="2200" b="1" baseline="0" dirty="0" smtClean="0">
                <a:latin typeface="Calibri" panose="020F0502020204030204" pitchFamily="34" charset="0"/>
                <a:cs typeface="Calibri" panose="020F0502020204030204" pitchFamily="34" charset="0"/>
              </a:rPr>
              <a:t>Спеціальність 073 Менеджмент</a:t>
            </a: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200" b="1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Ступінь вищої освіти </a:t>
            </a:r>
            <a:r>
              <a:rPr kumimoji="0" lang="uk-UA" sz="22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бакалавр</a:t>
            </a:r>
            <a:endParaRPr kumimoji="0" lang="en-US" sz="2200" b="1" i="0" u="sng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2200" b="1" u="sng" baseline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200" b="1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Херсон-2020</a:t>
            </a:r>
            <a:endParaRPr kumimoji="0" lang="ru-RU" sz="2200" b="1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429660"/>
            <a:ext cx="8765348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794298" y="2637659"/>
            <a:ext cx="7849380" cy="9535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формування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у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здобувачів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комплексу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теоретичних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знань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і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прикладних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навичок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із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раціональної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організації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праці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501011" y="3476265"/>
            <a:ext cx="4104456" cy="421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uk-UA" sz="2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Завдання навчальної дисципліни:</a:t>
            </a:r>
            <a:endParaRPr kumimoji="0" lang="uk-UA" sz="2000" b="0" i="0" u="none" strike="noStrike" kern="1200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539315" y="1180094"/>
            <a:ext cx="4104456" cy="421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uk-UA" sz="2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Предмет навчальної дисципліни:</a:t>
            </a:r>
            <a:endParaRPr kumimoji="0" lang="uk-UA" sz="2000" b="0" i="0" u="none" strike="noStrike" kern="1200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501011" y="2487243"/>
            <a:ext cx="3744416" cy="421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uk-UA" sz="2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Мета навчальної дисципліни</a:t>
            </a:r>
            <a:r>
              <a:rPr lang="uk-UA" sz="2000" dirty="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:</a:t>
            </a:r>
            <a:endParaRPr lang="uk-UA" sz="2000" b="1" dirty="0" smtClean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895084" y="3776134"/>
            <a:ext cx="7903132" cy="23762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ознайомити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із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теорією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та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сучасною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практикою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організації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і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нормування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праці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endParaRPr lang="ru-RU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с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формувати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уміння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аналізувати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бізнес-процеси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закріпити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навички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самостійного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виконання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техніко-економічних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розрахунків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та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обґрунтування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параметрів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раціональної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організації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виробничих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систем; </a:t>
            </a:r>
            <a:endParaRPr lang="ru-RU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розвинути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дослідницькі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та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організаторські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здібностей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у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процесі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підготовки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організаційних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проектів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та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їх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реалізації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797840" y="1557010"/>
            <a:ext cx="7662592" cy="91467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сучасні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закономірності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і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відносини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між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елементами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виробничої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системи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що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відображають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сутність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і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зміст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організації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праці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освоєння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та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підготовку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виробничих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процесів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підприємстві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uk-UA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1071119" y="154134"/>
            <a:ext cx="7488832" cy="4852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sz="3000" b="1" u="sng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ОРГАНІЗАЦІЯ І НОРМУВАННЯ ПРАЦІ</a:t>
            </a:r>
            <a:endParaRPr lang="ru-RU" sz="3000" b="1" u="sng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429660"/>
            <a:ext cx="8765348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58289" y="1169100"/>
            <a:ext cx="4464496" cy="421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uk-UA" sz="26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Програмні компетентності:</a:t>
            </a:r>
            <a:endParaRPr kumimoji="0" lang="uk-UA" sz="2600" b="0" i="0" u="none" strike="noStrike" kern="1200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988484" y="1590912"/>
            <a:ext cx="7776864" cy="489874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uk-UA" sz="2000" b="1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uk-UA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uk-UA" sz="2000" b="1" dirty="0">
                <a:latin typeface="Calibri" panose="020F0502020204030204" pitchFamily="34" charset="0"/>
                <a:cs typeface="Calibri" panose="020F0502020204030204" pitchFamily="34" charset="0"/>
              </a:rPr>
              <a:t>Знання та розуміння предметної області та розуміння професійної діяльності. </a:t>
            </a:r>
            <a:endParaRPr lang="ru-RU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000" b="1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uk-UA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uk-UA" sz="2000" b="1" dirty="0">
                <a:latin typeface="Calibri" panose="020F0502020204030204" pitchFamily="34" charset="0"/>
                <a:cs typeface="Calibri" panose="020F0502020204030204" pitchFamily="34" charset="0"/>
              </a:rPr>
              <a:t>Навички використання інформаційних і комунікаційних технологій. </a:t>
            </a:r>
            <a:endParaRPr lang="ru-RU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uk-UA" sz="2000" b="1" dirty="0">
                <a:latin typeface="Calibri" panose="020F0502020204030204" pitchFamily="34" charset="0"/>
                <a:cs typeface="Calibri" panose="020F0502020204030204" pitchFamily="34" charset="0"/>
              </a:rPr>
              <a:t>Здатність до проведення досліджень на відповідному рівні. </a:t>
            </a:r>
            <a:endParaRPr lang="ru-RU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000" b="1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uk-UA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uk-UA" sz="2000" b="1" dirty="0">
                <a:latin typeface="Calibri" panose="020F0502020204030204" pitchFamily="34" charset="0"/>
                <a:cs typeface="Calibri" panose="020F0502020204030204" pitchFamily="34" charset="0"/>
              </a:rPr>
              <a:t>Здатність обирати та використовувати сучасний інструментарій менеджменту. </a:t>
            </a:r>
            <a:endParaRPr lang="ru-RU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000" b="1" dirty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uk-UA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uk-UA" sz="2000" b="1" dirty="0">
                <a:latin typeface="Calibri" panose="020F0502020204030204" pitchFamily="34" charset="0"/>
                <a:cs typeface="Calibri" panose="020F0502020204030204" pitchFamily="34" charset="0"/>
              </a:rPr>
              <a:t>Здатність планувати діяльність організації та управляти часом. </a:t>
            </a:r>
            <a:endParaRPr lang="ru-RU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6. </a:t>
            </a:r>
            <a:r>
              <a:rPr lang="uk-UA" sz="2000" b="1" dirty="0">
                <a:latin typeface="Calibri" panose="020F0502020204030204" pitchFamily="34" charset="0"/>
                <a:cs typeface="Calibri" panose="020F0502020204030204" pitchFamily="34" charset="0"/>
              </a:rPr>
              <a:t>Здатність оцінювати виконувані роботи, забезпечувати їх якість та мотивувати персонал організації. </a:t>
            </a:r>
            <a:endParaRPr lang="ru-RU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071119" y="154134"/>
            <a:ext cx="7488832" cy="4852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sz="3000" b="1" u="sng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ОРГАНІЗАЦІЯ І НОРМУВАННЯ ПРАЦІ</a:t>
            </a:r>
            <a:endParaRPr lang="ru-RU" sz="3000" b="1" u="sng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8348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1472" y="4310766"/>
            <a:ext cx="8229600" cy="2214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429660"/>
            <a:ext cx="8765348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918528" y="2031342"/>
            <a:ext cx="8045960" cy="42059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uk-UA" sz="2000" b="1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uk-UA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uk-UA" sz="2000" b="1" dirty="0">
                <a:latin typeface="Calibri" panose="020F0502020204030204" pitchFamily="34" charset="0"/>
                <a:cs typeface="Calibri" panose="020F0502020204030204" pitchFamily="34" charset="0"/>
              </a:rPr>
              <a:t>Демонструвати знання теорій, методів і функцій менеджменту, сучасних концепцій лідерства. </a:t>
            </a:r>
            <a:endParaRPr lang="ru-RU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000" b="1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uk-UA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uk-UA" sz="2000" b="1" dirty="0">
                <a:latin typeface="Calibri" panose="020F0502020204030204" pitchFamily="34" charset="0"/>
                <a:cs typeface="Calibri" panose="020F0502020204030204" pitchFamily="34" charset="0"/>
              </a:rPr>
              <a:t>Демонструвати навички виявлення проблем та обґрунтування управлінських рішень. </a:t>
            </a:r>
            <a:endParaRPr lang="ru-RU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000" b="1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uk-UA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uk-UA" sz="2000" b="1" dirty="0">
                <a:latin typeface="Calibri" panose="020F0502020204030204" pitchFamily="34" charset="0"/>
                <a:cs typeface="Calibri" panose="020F0502020204030204" pitchFamily="34" charset="0"/>
              </a:rPr>
              <a:t>Описувати зміст функціональних сфер діяльності організації. </a:t>
            </a:r>
            <a:endParaRPr lang="ru-RU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000" b="1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uk-UA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uk-UA" sz="2000" b="1" dirty="0">
                <a:latin typeface="Calibri" panose="020F0502020204030204" pitchFamily="34" charset="0"/>
                <a:cs typeface="Calibri" panose="020F0502020204030204" pitchFamily="34" charset="0"/>
              </a:rPr>
              <a:t>Виявляти навички організаційного проектування. </a:t>
            </a:r>
            <a:endParaRPr lang="ru-RU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5. </a:t>
            </a:r>
            <a:r>
              <a:rPr lang="uk-UA" sz="2000" b="1" dirty="0">
                <a:latin typeface="Calibri" panose="020F0502020204030204" pitchFamily="34" charset="0"/>
                <a:cs typeface="Calibri" panose="020F0502020204030204" pitchFamily="34" charset="0"/>
              </a:rPr>
              <a:t>Демонструвати навички аналізу ситуації та здійснення комунікації у різних сферах діяльності організації. </a:t>
            </a:r>
            <a:endParaRPr lang="ru-RU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755576" y="1412776"/>
            <a:ext cx="5580112" cy="421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uk-UA" sz="26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Програмні результати навчання:</a:t>
            </a:r>
            <a:endParaRPr kumimoji="0" lang="uk-UA" sz="2600" b="0" i="0" u="none" strike="noStrike" kern="1200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71119" y="154134"/>
            <a:ext cx="7488832" cy="4852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sz="3000" b="1" u="sng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ОРГАНІЗАЦІЯ І НОРМУВАННЯ ПРАЦІ</a:t>
            </a:r>
            <a:endParaRPr lang="ru-RU" sz="3000" b="1" u="sng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0870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1472" y="4310766"/>
            <a:ext cx="8229600" cy="2214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429660"/>
            <a:ext cx="8765348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571472" y="908720"/>
            <a:ext cx="2412014" cy="421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uk-UA" sz="26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Перелік тем:</a:t>
            </a:r>
            <a:endParaRPr kumimoji="0" lang="uk-UA" sz="2600" b="0" i="0" u="none" strike="noStrike" kern="1200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1012459" y="1322674"/>
            <a:ext cx="7606151" cy="43487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Суть,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принципи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та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основні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напрями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організації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праці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Виробничий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процес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і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і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бізнес-процеси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організації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Поділ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і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кооперація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праці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Організація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трудових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процесів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і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робочих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місць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Нормування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праці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Раціоналізація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трудових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процесів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прийомів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і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методів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праці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Планування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і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обслуговування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робочих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місць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Організація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добору персоналу та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його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розвиток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Організація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робочого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часу.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Дисципліна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праці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Умови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праці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Охорона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та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безпека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праці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071119" y="154134"/>
            <a:ext cx="7488832" cy="4852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sz="3000" b="1" u="sng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ОРГАНІЗАЦІЯ І НОРМУВАННЯ ПРАЦІ</a:t>
            </a:r>
            <a:endParaRPr lang="ru-RU" sz="3000" b="1" u="sng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2258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403648" y="779168"/>
            <a:ext cx="3312368" cy="421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uk-UA" sz="26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Основна література:</a:t>
            </a:r>
            <a:endParaRPr kumimoji="0" lang="uk-UA" sz="2600" b="0" i="0" u="none" strike="noStrike" kern="1200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791580" y="1313660"/>
            <a:ext cx="8244916" cy="43307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Організація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та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нормування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праці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[Текст]: практикум / Н. С. Данилевич [та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ін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.];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Держ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вищ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навч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закл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. “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Київ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. нац.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екон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. ун-т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ім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. Вадима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Гетьмана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”. — К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.: 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КНЕУ, 2014. — 251 с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Скриль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, В. В., Т. О.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Галайда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Л. О.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Калінович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. "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Організація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нормування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праці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підприємстві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та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її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удосконалення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." </a:t>
            </a:r>
            <a:r>
              <a:rPr lang="ru-RU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Економічний</a:t>
            </a:r>
            <a:r>
              <a:rPr lang="ru-RU" b="1" i="1" dirty="0">
                <a:latin typeface="Calibri" panose="020F0502020204030204" pitchFamily="34" charset="0"/>
                <a:cs typeface="Calibri" panose="020F0502020204030204" pitchFamily="34" charset="0"/>
              </a:rPr>
              <a:t> форум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 3 (2015): 438-443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Серединська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, В. М., О. М.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Загородна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І. В.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Спільник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. "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Аналіз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системи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нормування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праці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підприємстві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." </a:t>
            </a:r>
            <a:r>
              <a:rPr lang="ru-RU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Економічний</a:t>
            </a:r>
            <a:r>
              <a:rPr lang="ru-RU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аналіз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 19 (2) (2015): 136-147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Крайній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, В. О. "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Вдосконалення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системи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нормування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праці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в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сучасних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умовах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." </a:t>
            </a:r>
            <a:r>
              <a:rPr lang="ru-RU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Глобальні</a:t>
            </a:r>
            <a:r>
              <a:rPr lang="ru-RU" b="1" i="1" dirty="0">
                <a:latin typeface="Calibri" panose="020F0502020204030204" pitchFamily="34" charset="0"/>
                <a:cs typeface="Calibri" panose="020F0502020204030204" pitchFamily="34" charset="0"/>
              </a:rPr>
              <a:t> та </a:t>
            </a:r>
            <a:r>
              <a:rPr lang="ru-RU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національні</a:t>
            </a:r>
            <a:r>
              <a:rPr lang="ru-RU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проблеми</a:t>
            </a:r>
            <a:r>
              <a:rPr lang="ru-RU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економіки</a:t>
            </a:r>
            <a:r>
              <a:rPr lang="ru-RU" b="1" i="1" dirty="0">
                <a:latin typeface="Calibri" panose="020F0502020204030204" pitchFamily="34" charset="0"/>
                <a:cs typeface="Calibri" panose="020F0502020204030204" pitchFamily="34" charset="0"/>
              </a:rPr>
              <a:t>.–2014.–</a:t>
            </a:r>
            <a:r>
              <a:rPr lang="ru-RU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Вип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 1 (2014): 92-95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uk-UA" b="1" dirty="0" err="1">
                <a:latin typeface="Calibri" panose="020F0502020204030204" pitchFamily="34" charset="0"/>
                <a:cs typeface="Calibri" panose="020F0502020204030204" pitchFamily="34" charset="0"/>
              </a:rPr>
              <a:t>Грішнова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 О.А. Економіка праці та соціально-трудові відносини: Підручник. – К.: Знання, 2007. – 559 с.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uk-UA" b="1" dirty="0" err="1">
                <a:latin typeface="Calibri" panose="020F0502020204030204" pitchFamily="34" charset="0"/>
                <a:cs typeface="Calibri" panose="020F0502020204030204" pitchFamily="34" charset="0"/>
              </a:rPr>
              <a:t>Пашуто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 В.П. </a:t>
            </a:r>
            <a:r>
              <a:rPr lang="uk-UA" b="1" dirty="0" err="1">
                <a:latin typeface="Calibri" panose="020F0502020204030204" pitchFamily="34" charset="0"/>
                <a:cs typeface="Calibri" panose="020F0502020204030204" pitchFamily="34" charset="0"/>
              </a:rPr>
              <a:t>Организация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 и </a:t>
            </a:r>
            <a:r>
              <a:rPr lang="uk-UA" b="1" dirty="0" err="1">
                <a:latin typeface="Calibri" panose="020F0502020204030204" pitchFamily="34" charset="0"/>
                <a:cs typeface="Calibri" panose="020F0502020204030204" pitchFamily="34" charset="0"/>
              </a:rPr>
              <a:t>нормирование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 труда на </a:t>
            </a:r>
            <a:r>
              <a:rPr lang="uk-UA" b="1" dirty="0" err="1">
                <a:latin typeface="Calibri" panose="020F0502020204030204" pitchFamily="34" charset="0"/>
                <a:cs typeface="Calibri" panose="020F0502020204030204" pitchFamily="34" charset="0"/>
              </a:rPr>
              <a:t>предприятии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uk-UA" b="1" dirty="0" err="1">
                <a:latin typeface="Calibri" panose="020F0502020204030204" pitchFamily="34" charset="0"/>
                <a:cs typeface="Calibri" panose="020F0502020204030204" pitchFamily="34" charset="0"/>
              </a:rPr>
              <a:t>Учеб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uk-UA" b="1" dirty="0" err="1">
                <a:latin typeface="Calibri" panose="020F0502020204030204" pitchFamily="34" charset="0"/>
                <a:cs typeface="Calibri" panose="020F0502020204030204" pitchFamily="34" charset="0"/>
              </a:rPr>
              <a:t>пособие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. – </a:t>
            </a:r>
            <a:r>
              <a:rPr lang="uk-UA" b="1" dirty="0" err="1">
                <a:latin typeface="Calibri" panose="020F0502020204030204" pitchFamily="34" charset="0"/>
                <a:cs typeface="Calibri" panose="020F0502020204030204" pitchFamily="34" charset="0"/>
              </a:rPr>
              <a:t>Минск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uk-UA" b="1" dirty="0" err="1">
                <a:latin typeface="Calibri" panose="020F0502020204030204" pitchFamily="34" charset="0"/>
                <a:cs typeface="Calibri" panose="020F0502020204030204" pitchFamily="34" charset="0"/>
              </a:rPr>
              <a:t>Новое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b="1" dirty="0" err="1">
                <a:latin typeface="Calibri" panose="020F0502020204030204" pitchFamily="34" charset="0"/>
                <a:cs typeface="Calibri" panose="020F0502020204030204" pitchFamily="34" charset="0"/>
              </a:rPr>
              <a:t>знание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, 2001. – 304 с.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uk-UA" b="1" dirty="0" err="1">
                <a:latin typeface="Calibri" panose="020F0502020204030204" pitchFamily="34" charset="0"/>
                <a:cs typeface="Calibri" panose="020F0502020204030204" pitchFamily="34" charset="0"/>
              </a:rPr>
              <a:t>Прасол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 В.М. Економіка праці та соціально-трудові відносини: Навчальний посібник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 - Харків: ХНАМГ, 2007. 264 с. 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71119" y="154134"/>
            <a:ext cx="7488832" cy="4852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sz="3000" b="1" u="sng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ОРГАНІЗАЦІЯ І НОРМУВАННЯ ПРАЦІ</a:t>
            </a:r>
            <a:endParaRPr lang="ru-RU" sz="3000" b="1" u="sng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262</TotalTime>
  <Words>426</Words>
  <Application>Microsoft Office PowerPoint</Application>
  <PresentationFormat>Экран (4:3)</PresentationFormat>
  <Paragraphs>159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Капля</vt:lpstr>
      <vt:lpstr>МІНІСТЕРСТВО ОСВІТИ І НАУКИ УКРАЇНИ ХЕРСОНСЬКИЙ ДЕРЖАВНИЙ УНІВЕРСИТЕТ ФАКУЛЬТЕТ ЕКОНОМІКИ І МЕНЕДЖМЕНТУ КАФЕДРА ЕКОНОМІКИ, МЕНЕДЖМЕНТУ І АДМІНІСТРУВАННЯ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менеджменту і адміністрування</dc:title>
  <dc:creator>GARRY</dc:creator>
  <cp:lastModifiedBy>SVETIK</cp:lastModifiedBy>
  <cp:revision>58</cp:revision>
  <dcterms:created xsi:type="dcterms:W3CDTF">2020-06-05T21:00:31Z</dcterms:created>
  <dcterms:modified xsi:type="dcterms:W3CDTF">2020-08-13T18:53:07Z</dcterms:modified>
</cp:coreProperties>
</file>